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311" r:id="rId3"/>
    <p:sldId id="278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09" r:id="rId13"/>
    <p:sldId id="333" r:id="rId14"/>
    <p:sldId id="334" r:id="rId15"/>
    <p:sldId id="336" r:id="rId16"/>
    <p:sldId id="337" r:id="rId17"/>
    <p:sldId id="335" r:id="rId18"/>
    <p:sldId id="338" r:id="rId19"/>
    <p:sldId id="339" r:id="rId20"/>
    <p:sldId id="271" r:id="rId21"/>
    <p:sldId id="340" r:id="rId22"/>
    <p:sldId id="342" r:id="rId23"/>
    <p:sldId id="343" r:id="rId24"/>
    <p:sldId id="341" r:id="rId25"/>
    <p:sldId id="344" r:id="rId26"/>
  </p:sldIdLst>
  <p:sldSz cx="18288000" cy="10287000"/>
  <p:notesSz cx="6858000" cy="9144000"/>
  <p:embeddedFontLst>
    <p:embeddedFont>
      <p:font typeface="文鼎中行書" panose="02010609010101010101" pitchFamily="49" charset="-120"/>
      <p:regular r:id="rId28"/>
    </p:embeddedFont>
    <p:embeddedFont>
      <p:font typeface="文鼎粗鋼筆行楷" panose="02010609010101010101" pitchFamily="49" charset="-120"/>
      <p:regular r:id="rId29"/>
    </p:embeddedFont>
    <p:embeddedFont>
      <p:font typeface="Gidole" panose="02020500000000000000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eague Spartan" panose="02020500000000000000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04CAD-FF7E-4C30-BE6B-5C9C5986950A}" type="datetimeFigureOut">
              <a:rPr lang="zh-TW" altLang="en-US" smtClean="0"/>
              <a:t>2020/11/3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EAAE4-D3C9-4539-80B6-BA582CF0D8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676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3481" y="3481"/>
            <a:ext cx="4351447" cy="4344485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05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62000" y="5064919"/>
            <a:ext cx="16497300" cy="4162435"/>
            <a:chOff x="-3824123" y="-104775"/>
            <a:chExt cx="21996400" cy="5549913"/>
          </a:xfrm>
        </p:grpSpPr>
        <p:sp>
          <p:nvSpPr>
            <p:cNvPr id="6" name="TextBox 6"/>
            <p:cNvSpPr txBox="1"/>
            <p:nvPr/>
          </p:nvSpPr>
          <p:spPr>
            <a:xfrm>
              <a:off x="-3824123" y="-104775"/>
              <a:ext cx="21996400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8119"/>
                </a:lnSpc>
              </a:pPr>
              <a:r>
                <a:rPr lang="zh-TW" altLang="en-US" sz="6600" b="1" spc="174" dirty="0" smtClean="0">
                  <a:solidFill>
                    <a:srgbClr val="FDD05A"/>
                  </a:solidFill>
                  <a:latin typeface="League Spartan"/>
                  <a:ea typeface="文鼎中行書" panose="02010609010101010101" pitchFamily="49" charset="-120"/>
                </a:rPr>
                <a:t>遊憩與運動學群簡報</a:t>
              </a:r>
              <a:endParaRPr lang="en-US" altLang="zh-TW" sz="6600" b="1" spc="174" dirty="0">
                <a:solidFill>
                  <a:srgbClr val="FDD05A"/>
                </a:solidFill>
                <a:latin typeface="League Spartan"/>
                <a:ea typeface="文鼎中行書" panose="02010609010101010101" pitchFamily="49" charset="-120"/>
              </a:endParaRPr>
            </a:p>
            <a:p>
              <a:pPr algn="r">
                <a:lnSpc>
                  <a:spcPts val="8119"/>
                </a:lnSpc>
              </a:pPr>
              <a:r>
                <a:rPr lang="zh-TW" altLang="en-US" sz="6600" b="1" spc="174" dirty="0" smtClean="0">
                  <a:solidFill>
                    <a:srgbClr val="FDD05A"/>
                  </a:solidFill>
                  <a:latin typeface="League Spartan"/>
                  <a:ea typeface="文鼎中行書" panose="02010609010101010101" pitchFamily="49" charset="-120"/>
                </a:rPr>
                <a:t>南華大學運動與健康促進學士學位學程</a:t>
              </a:r>
              <a:endParaRPr lang="en-US" sz="6600" b="1" spc="173" dirty="0">
                <a:solidFill>
                  <a:srgbClr val="FDD05A"/>
                </a:solidFill>
                <a:latin typeface="League Spartan"/>
                <a:ea typeface="文鼎中行書" panose="02010609010101010101" pitchFamily="49" charset="-12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391215" y="4787265"/>
              <a:ext cx="9781062" cy="6578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25"/>
                </a:lnSpc>
              </a:pPr>
              <a:r>
                <a:rPr lang="zh-TW" altLang="en-US" sz="3300" b="1" spc="214" dirty="0" smtClean="0">
                  <a:solidFill>
                    <a:srgbClr val="E6DCCA"/>
                  </a:solidFill>
                  <a:latin typeface="Gidole"/>
                  <a:ea typeface="文鼎中行書" panose="02010609010101010101" pitchFamily="49" charset="-120"/>
                </a:rPr>
                <a:t>運動學程許伯陽主任</a:t>
              </a:r>
              <a:endParaRPr lang="en-US" sz="3300" b="1" spc="214" dirty="0">
                <a:solidFill>
                  <a:srgbClr val="E6DCCA"/>
                </a:solidFill>
                <a:latin typeface="Gidole"/>
                <a:ea typeface="文鼎中行書" panose="02010609010101010101" pitchFamily="49" charset="-120"/>
              </a:endParaRPr>
            </a:p>
          </p:txBody>
        </p: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5" y="342900"/>
            <a:ext cx="1531197" cy="1531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99282" y="41909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727501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生涯發展與職場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趨勢</a:t>
            </a:r>
            <a:r>
              <a:rPr lang="en-US" altLang="zh-TW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-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運動</a:t>
            </a:r>
          </a:p>
        </p:txBody>
      </p:sp>
      <p:sp>
        <p:nvSpPr>
          <p:cNvPr id="6" name="AutoShape 5"/>
          <p:cNvSpPr/>
          <p:nvPr/>
        </p:nvSpPr>
        <p:spPr>
          <a:xfrm>
            <a:off x="533399" y="2476500"/>
            <a:ext cx="6629401" cy="7162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99282" y="3238500"/>
            <a:ext cx="56825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在運動相關學系方面，隨著現代人重視休閒運動，開拓了體育學群的新出路，畢業生的未來發展也更寬廣。</a:t>
            </a:r>
            <a:endParaRPr lang="en-US" altLang="zh-TW" sz="36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8194" name="Picture 2" descr="https://www.unews.com.tw/upload/ckeditor/1101153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476500"/>
            <a:ext cx="1024866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03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99282" y="41909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727501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生涯發展與職場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趨勢</a:t>
            </a:r>
            <a:r>
              <a:rPr lang="en-US" altLang="zh-TW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-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綜合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457200" y="2750254"/>
            <a:ext cx="9677400" cy="7162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99282" y="3238500"/>
            <a:ext cx="834951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臺灣醫療產業目前正積極與觀光、運動產業做異業結盟，朝「健康檢查 觀光旅遊 運動保健」三合一的複合性經營，如彰濱秀傳醫院健康園區，採用六星級的飯店式設計，並規劃人體奧妙的醫學博物館與人文藝術氣息的藝術館，除先進的醫療設備與高品質的醫療服務外，還提供專業的醫學美容與健康管理，並聘請體適能與瑜珈教練，可說是替遊憩與運動學群的畢業生提供另一種出路。</a:t>
            </a:r>
            <a:endParaRPr lang="en-US" altLang="zh-TW" sz="36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9218" name="Picture 2" descr="https://www.unews.com.tw/upload/ckeditor/1103148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2761741"/>
            <a:ext cx="7010400" cy="7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68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47357" y="630673"/>
            <a:ext cx="19582712" cy="9258640"/>
          </a:xfrm>
          <a:prstGeom prst="rect">
            <a:avLst/>
          </a:prstGeom>
          <a:solidFill>
            <a:srgbClr val="1C2529"/>
          </a:solidFill>
        </p:spPr>
      </p:sp>
      <p:sp>
        <p:nvSpPr>
          <p:cNvPr id="4" name="TextBox 4"/>
          <p:cNvSpPr txBox="1"/>
          <p:nvPr/>
        </p:nvSpPr>
        <p:spPr>
          <a:xfrm>
            <a:off x="3246836" y="6002199"/>
            <a:ext cx="11794327" cy="100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endParaRPr lang="en-US" sz="5800" b="1" spc="174" dirty="0">
              <a:solidFill>
                <a:srgbClr val="FDD05A"/>
              </a:solidFill>
              <a:latin typeface="League Spartan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1127552"/>
            <a:ext cx="1828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 smtClean="0">
                <a:solidFill>
                  <a:srgbClr val="FFC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南華大學運動與健康促進學士學位學程</a:t>
            </a:r>
            <a:endParaRPr lang="zh-TW" altLang="en-US" sz="8000" b="1" dirty="0">
              <a:solidFill>
                <a:srgbClr val="FFC000"/>
              </a:solidFill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grpSp>
        <p:nvGrpSpPr>
          <p:cNvPr id="5" name="群組 2"/>
          <p:cNvGrpSpPr>
            <a:grpSpLocks/>
          </p:cNvGrpSpPr>
          <p:nvPr/>
        </p:nvGrpSpPr>
        <p:grpSpPr bwMode="auto">
          <a:xfrm>
            <a:off x="3733800" y="3009900"/>
            <a:ext cx="10363200" cy="6263035"/>
            <a:chOff x="3785119" y="3573016"/>
            <a:chExt cx="3858612" cy="2525316"/>
          </a:xfrm>
        </p:grpSpPr>
        <p:pic>
          <p:nvPicPr>
            <p:cNvPr id="6" name="圖片 4" descr="G:\雜項\D槽雜項\隨身碟資料\各類照片\2017學校運動會照片\QF8A023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710" y="3573016"/>
              <a:ext cx="1810021" cy="125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5119" y="4825071"/>
              <a:ext cx="1637366" cy="12732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5119" y="3583619"/>
              <a:ext cx="2048584" cy="12414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3329" y="4825071"/>
              <a:ext cx="2210402" cy="127326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5199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運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動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程介紹 </a:t>
            </a:r>
          </a:p>
        </p:txBody>
      </p:sp>
      <p:sp>
        <p:nvSpPr>
          <p:cNvPr id="6" name="AutoShape 5"/>
          <p:cNvSpPr/>
          <p:nvPr/>
        </p:nvSpPr>
        <p:spPr>
          <a:xfrm>
            <a:off x="533400" y="1832638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685800" y="1942298"/>
            <a:ext cx="16502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本學程以發展運動競技與運動介入健康促進為主軸。以運動團隊為發展核心，招收運動競技選手，包含棒球、籃球、排球、足球、武術與跆拳等項目；其次招收對運動健康產業有興趣之學生，以投入自身運動團隊各方面經營為課程依歸</a:t>
            </a:r>
            <a:r>
              <a:rPr lang="zh-TW" altLang="en-US" sz="32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。</a:t>
            </a:r>
            <a:endParaRPr lang="zh-TW" altLang="en-US" sz="32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11266" name="Picture 2" descr="https://scontent.ftpe7-2.fna.fbcdn.net/v/t1.0-0/p600x600/116336925_3374209389285483_6379943571607343245_o.jpg?_nc_cat=109&amp;ccb=2&amp;_nc_sid=e3f864&amp;_nc_ohc=NMWoAAskyScAX-gbZdb&amp;_nc_ht=scontent.ftpe7-2.fna&amp;tp=6&amp;oh=6e18aacf99988959da44bc726f790d43&amp;oe=5FC82C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53" y="3645863"/>
            <a:ext cx="16632263" cy="632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01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運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動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程介紹 </a:t>
            </a:r>
          </a:p>
        </p:txBody>
      </p:sp>
      <p:sp>
        <p:nvSpPr>
          <p:cNvPr id="6" name="AutoShape 5"/>
          <p:cNvSpPr/>
          <p:nvPr/>
        </p:nvSpPr>
        <p:spPr>
          <a:xfrm>
            <a:off x="533400" y="1832638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856826" y="2210548"/>
            <a:ext cx="16502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2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本學程有完善的培訓體系可訓練競技選手投入職場，在選手不再從事競技運動時，課程培育學生第二項專長，包含運動教練、運動產業管理、健康促進指導與運動防護等。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5" y="3695700"/>
            <a:ext cx="6137399" cy="601018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24" y="3695700"/>
            <a:ext cx="10554976" cy="59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0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運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動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學程</a:t>
            </a:r>
            <a:r>
              <a:rPr lang="en-US" altLang="zh-TW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-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五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大發展方向 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533400" y="1832638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856826" y="2210548"/>
            <a:ext cx="1650291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2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運動選手</a:t>
            </a:r>
            <a:r>
              <a:rPr lang="zh-TW" altLang="en-US" sz="2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：</a:t>
            </a:r>
          </a:p>
          <a:p>
            <a:r>
              <a:rPr lang="zh-TW" altLang="en-US" sz="2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本</a:t>
            </a:r>
            <a:r>
              <a:rPr lang="zh-TW" altLang="en-US" sz="2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學程之專任教練、防護員、運動科研團隊以及場館設施，配合專長訓練課程，選手無後顧全力精進運動技術層面實力，畢業後投入運動競技職場</a:t>
            </a:r>
            <a:r>
              <a:rPr lang="zh-TW" altLang="en-US" sz="2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。</a:t>
            </a:r>
            <a:endParaRPr lang="zh-TW" altLang="en-US" sz="2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endParaRPr lang="zh-TW" altLang="en-US" sz="2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2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運動</a:t>
            </a:r>
            <a:r>
              <a:rPr lang="zh-TW" altLang="en-US" sz="2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教練：</a:t>
            </a:r>
          </a:p>
          <a:p>
            <a:r>
              <a:rPr lang="zh-TW" altLang="en-US" sz="2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輔導</a:t>
            </a:r>
            <a:r>
              <a:rPr lang="zh-TW" altLang="en-US" sz="2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取得體育署「一般初級專任運動教練」資格，包含學歷、證照與運動成就三項</a:t>
            </a:r>
            <a:r>
              <a:rPr lang="zh-TW" altLang="en-US" sz="2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。​</a:t>
            </a:r>
            <a:endParaRPr lang="zh-TW" altLang="en-US" sz="2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endParaRPr lang="zh-TW" altLang="en-US" sz="2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2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運動</a:t>
            </a:r>
            <a:r>
              <a:rPr lang="zh-TW" altLang="en-US" sz="2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產業管理人才：</a:t>
            </a:r>
          </a:p>
          <a:p>
            <a:r>
              <a:rPr lang="zh-TW" altLang="en-US" sz="2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本</a:t>
            </a:r>
            <a:r>
              <a:rPr lang="zh-TW" altLang="en-US" sz="2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學程畢業授予管理學士，借由本校管理學院專業師資群，投入本學程以運動為導向的管理課程</a:t>
            </a:r>
            <a:r>
              <a:rPr lang="zh-TW" altLang="en-US" sz="2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。​</a:t>
            </a:r>
            <a:endParaRPr lang="zh-TW" altLang="en-US" sz="2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endParaRPr lang="zh-TW" altLang="en-US" sz="2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2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健康</a:t>
            </a:r>
            <a:r>
              <a:rPr lang="zh-TW" altLang="en-US" sz="2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促進指導人才：</a:t>
            </a:r>
          </a:p>
          <a:p>
            <a:r>
              <a:rPr lang="zh-TW" altLang="en-US" sz="2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完成</a:t>
            </a:r>
            <a:r>
              <a:rPr lang="zh-TW" altLang="en-US" sz="2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健康促進相關課程、教學指導相關課程和健康促進相關設備與器材操作課程。培訓學生進入社區健康促進、運動健康活動或是樂齡者健康促進等相關職場</a:t>
            </a:r>
            <a:r>
              <a:rPr lang="zh-TW" altLang="en-US" sz="2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。​</a:t>
            </a:r>
            <a:endParaRPr lang="zh-TW" altLang="en-US" sz="2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endParaRPr lang="zh-TW" altLang="en-US" sz="2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2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運動</a:t>
            </a:r>
            <a:r>
              <a:rPr lang="zh-TW" altLang="en-US" sz="2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防護人才</a:t>
            </a:r>
            <a:r>
              <a:rPr lang="zh-TW" altLang="en-US" sz="2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：</a:t>
            </a:r>
            <a:endParaRPr lang="zh-TW" altLang="en-US" sz="2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r>
              <a:rPr lang="zh-TW" altLang="en-US" sz="2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修完</a:t>
            </a:r>
            <a:r>
              <a:rPr lang="en-US" altLang="zh-TW" sz="2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17</a:t>
            </a:r>
            <a:r>
              <a:rPr lang="zh-TW" altLang="en-US" sz="2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門運動防護員檢定規定課程，輔導取得教育部體育署運動防護員證照。</a:t>
            </a:r>
          </a:p>
        </p:txBody>
      </p:sp>
    </p:spTree>
    <p:extLst>
      <p:ext uri="{BB962C8B-B14F-4D97-AF65-F5344CB8AC3E}">
        <p14:creationId xmlns:p14="http://schemas.microsoft.com/office/powerpoint/2010/main" val="37778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運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動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學程</a:t>
            </a:r>
            <a:r>
              <a:rPr lang="en-US" altLang="zh-TW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-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五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大發展方向 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533400" y="1832638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pic>
        <p:nvPicPr>
          <p:cNvPr id="7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60050"/>
            <a:ext cx="11658600" cy="862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45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課程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規劃</a:t>
            </a:r>
            <a:r>
              <a:rPr lang="en-US" altLang="zh-TW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-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體育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署「一般初級專任運動教練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」課程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533400" y="1832638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85" y="1871201"/>
            <a:ext cx="14554200" cy="818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45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課程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規劃</a:t>
            </a:r>
            <a:r>
              <a:rPr lang="en-US" altLang="zh-TW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-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體育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署「一般初級專任運動教練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」課程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sp>
        <p:nvSpPr>
          <p:cNvPr id="6" name="AutoShape 5"/>
          <p:cNvSpPr/>
          <p:nvPr/>
        </p:nvSpPr>
        <p:spPr>
          <a:xfrm>
            <a:off x="533400" y="1832638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41" y="1808393"/>
            <a:ext cx="14750318" cy="829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1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課程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規劃</a:t>
            </a:r>
            <a:r>
              <a:rPr lang="en-US" altLang="zh-TW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-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體育署「運動防護員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」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課程</a:t>
            </a:r>
          </a:p>
        </p:txBody>
      </p:sp>
      <p:sp>
        <p:nvSpPr>
          <p:cNvPr id="6" name="AutoShape 5"/>
          <p:cNvSpPr/>
          <p:nvPr/>
        </p:nvSpPr>
        <p:spPr>
          <a:xfrm>
            <a:off x="533400" y="1832638"/>
            <a:ext cx="17297400" cy="8263862"/>
          </a:xfrm>
          <a:prstGeom prst="rect">
            <a:avLst/>
          </a:prstGeom>
          <a:solidFill>
            <a:srgbClr val="FDD05A"/>
          </a:solidFill>
        </p:spPr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57500"/>
            <a:ext cx="11147602" cy="627052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002" y="1735051"/>
            <a:ext cx="6142871" cy="84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6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47357" y="630673"/>
            <a:ext cx="19582712" cy="9258640"/>
          </a:xfrm>
          <a:prstGeom prst="rect">
            <a:avLst/>
          </a:prstGeom>
          <a:solidFill>
            <a:srgbClr val="1C2529"/>
          </a:solidFill>
        </p:spPr>
      </p:sp>
      <p:sp>
        <p:nvSpPr>
          <p:cNvPr id="4" name="TextBox 4"/>
          <p:cNvSpPr txBox="1"/>
          <p:nvPr/>
        </p:nvSpPr>
        <p:spPr>
          <a:xfrm>
            <a:off x="3246836" y="6002199"/>
            <a:ext cx="11794327" cy="100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endParaRPr lang="en-US" sz="5800" b="1" spc="174" dirty="0">
              <a:solidFill>
                <a:srgbClr val="FDD05A"/>
              </a:solidFill>
              <a:latin typeface="League Spartan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324062" y="4415221"/>
            <a:ext cx="11639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b="1" dirty="0" smtClean="0">
                <a:solidFill>
                  <a:srgbClr val="FFC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遊憩與運動學群介紹</a:t>
            </a:r>
            <a:endParaRPr lang="zh-TW" altLang="en-US" sz="9600" b="1" dirty="0">
              <a:solidFill>
                <a:srgbClr val="FFC000"/>
              </a:solidFill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721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609266" y="5648969"/>
            <a:ext cx="3547790" cy="4371331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4" name="AutoShape 4"/>
          <p:cNvSpPr/>
          <p:nvPr/>
        </p:nvSpPr>
        <p:spPr>
          <a:xfrm>
            <a:off x="14666856" y="5620793"/>
            <a:ext cx="3577847" cy="4399507"/>
          </a:xfrm>
          <a:prstGeom prst="rect">
            <a:avLst/>
          </a:prstGeom>
          <a:solidFill>
            <a:srgbClr val="E6DCCA"/>
          </a:solidFill>
        </p:spPr>
      </p:sp>
      <p:sp>
        <p:nvSpPr>
          <p:cNvPr id="5" name="AutoShape 5"/>
          <p:cNvSpPr/>
          <p:nvPr/>
        </p:nvSpPr>
        <p:spPr>
          <a:xfrm>
            <a:off x="11055927" y="5645270"/>
            <a:ext cx="3558252" cy="4343857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6" name="AutoShape 6"/>
          <p:cNvSpPr/>
          <p:nvPr/>
        </p:nvSpPr>
        <p:spPr>
          <a:xfrm>
            <a:off x="7347566" y="5645271"/>
            <a:ext cx="3580991" cy="4375030"/>
          </a:xfrm>
          <a:prstGeom prst="rect">
            <a:avLst/>
          </a:prstGeom>
          <a:solidFill>
            <a:srgbClr val="E6DCCA"/>
          </a:solidFill>
        </p:spPr>
      </p:sp>
      <p:sp>
        <p:nvSpPr>
          <p:cNvPr id="9" name="TextBox 9"/>
          <p:cNvSpPr txBox="1"/>
          <p:nvPr/>
        </p:nvSpPr>
        <p:spPr>
          <a:xfrm>
            <a:off x="3568532" y="6089791"/>
            <a:ext cx="3588524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zh-TW" altLang="en-US" sz="3600" b="1" spc="214" dirty="0" smtClean="0">
                <a:solidFill>
                  <a:srgbClr val="1C2529"/>
                </a:solidFill>
                <a:latin typeface="Gidole"/>
              </a:rPr>
              <a:t>專</a:t>
            </a:r>
            <a:r>
              <a:rPr lang="zh-TW" altLang="en-US" sz="3600" b="1" spc="214" dirty="0">
                <a:solidFill>
                  <a:srgbClr val="1C2529"/>
                </a:solidFill>
                <a:latin typeface="Gidole"/>
              </a:rPr>
              <a:t>項重</a:t>
            </a:r>
            <a:r>
              <a:rPr lang="zh-TW" altLang="en-US" sz="3600" b="1" spc="214" dirty="0" smtClean="0">
                <a:solidFill>
                  <a:srgbClr val="1C2529"/>
                </a:solidFill>
                <a:latin typeface="Gidole"/>
              </a:rPr>
              <a:t>訓區</a:t>
            </a:r>
            <a:endParaRPr lang="zh-TW" altLang="en-US" sz="3600" b="1" spc="214" dirty="0">
              <a:solidFill>
                <a:srgbClr val="1C2529"/>
              </a:solidFill>
              <a:latin typeface="Gidol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087600" y="6082022"/>
            <a:ext cx="3060907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zh-TW" altLang="en-US" sz="3600" b="1" spc="214" dirty="0" smtClean="0">
                <a:solidFill>
                  <a:srgbClr val="1C2529"/>
                </a:solidFill>
                <a:latin typeface="Gidole"/>
              </a:rPr>
              <a:t>棒</a:t>
            </a:r>
            <a:r>
              <a:rPr lang="zh-TW" altLang="en-US" sz="3600" b="1" spc="214" dirty="0">
                <a:solidFill>
                  <a:srgbClr val="1C2529"/>
                </a:solidFill>
                <a:latin typeface="Gidole"/>
              </a:rPr>
              <a:t>足訓練區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52463" y="6089791"/>
            <a:ext cx="3561715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zh-TW" altLang="en-US" sz="3600" b="1" spc="214" dirty="0" smtClean="0">
                <a:solidFill>
                  <a:srgbClr val="1C2529"/>
                </a:solidFill>
                <a:latin typeface="Gidole"/>
              </a:rPr>
              <a:t>運動</a:t>
            </a:r>
            <a:r>
              <a:rPr lang="zh-TW" altLang="en-US" sz="3600" b="1" spc="214" dirty="0">
                <a:solidFill>
                  <a:srgbClr val="1C2529"/>
                </a:solidFill>
                <a:latin typeface="Gidole"/>
              </a:rPr>
              <a:t>防護室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47565" y="6089791"/>
            <a:ext cx="3580992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zh-TW" altLang="en-US" sz="3600" b="1" spc="214" dirty="0" smtClean="0">
                <a:solidFill>
                  <a:srgbClr val="1C2529"/>
                </a:solidFill>
                <a:latin typeface="Gidole"/>
              </a:rPr>
              <a:t>教學</a:t>
            </a:r>
            <a:r>
              <a:rPr lang="zh-TW" altLang="en-US" sz="3600" b="1" spc="214" dirty="0">
                <a:solidFill>
                  <a:srgbClr val="1C2529"/>
                </a:solidFill>
                <a:latin typeface="Gidole"/>
              </a:rPr>
              <a:t>活動區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572" y="6874246"/>
            <a:ext cx="3516654" cy="263808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546" y="6858981"/>
            <a:ext cx="3558156" cy="2668617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297" y="6864927"/>
            <a:ext cx="3558208" cy="2669258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891" y="6864927"/>
            <a:ext cx="3550227" cy="266267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" y="2171700"/>
            <a:ext cx="3433338" cy="6285072"/>
          </a:xfrm>
          <a:prstGeom prst="rect">
            <a:avLst/>
          </a:prstGeom>
        </p:spPr>
      </p:pic>
      <p:sp>
        <p:nvSpPr>
          <p:cNvPr id="16" name="AutoShape 2"/>
          <p:cNvSpPr/>
          <p:nvPr/>
        </p:nvSpPr>
        <p:spPr>
          <a:xfrm>
            <a:off x="7286379" y="284890"/>
            <a:ext cx="3609306" cy="4585855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17" name="AutoShape 6"/>
          <p:cNvSpPr/>
          <p:nvPr/>
        </p:nvSpPr>
        <p:spPr>
          <a:xfrm>
            <a:off x="10997298" y="277494"/>
            <a:ext cx="3586749" cy="4593251"/>
          </a:xfrm>
          <a:prstGeom prst="rect">
            <a:avLst/>
          </a:prstGeom>
          <a:solidFill>
            <a:srgbClr val="E6DCCA"/>
          </a:solidFill>
        </p:spPr>
      </p:sp>
      <p:sp>
        <p:nvSpPr>
          <p:cNvPr id="24" name="AutoShape 6"/>
          <p:cNvSpPr/>
          <p:nvPr/>
        </p:nvSpPr>
        <p:spPr>
          <a:xfrm>
            <a:off x="3581960" y="277494"/>
            <a:ext cx="3595878" cy="4593251"/>
          </a:xfrm>
          <a:prstGeom prst="rect">
            <a:avLst/>
          </a:prstGeom>
          <a:solidFill>
            <a:srgbClr val="E6DCCA"/>
          </a:solidFill>
        </p:spPr>
      </p:sp>
      <p:sp>
        <p:nvSpPr>
          <p:cNvPr id="25" name="AutoShape 2"/>
          <p:cNvSpPr/>
          <p:nvPr/>
        </p:nvSpPr>
        <p:spPr>
          <a:xfrm>
            <a:off x="14655975" y="284890"/>
            <a:ext cx="3585265" cy="4585855"/>
          </a:xfrm>
          <a:prstGeom prst="rect">
            <a:avLst/>
          </a:prstGeom>
          <a:solidFill>
            <a:srgbClr val="FDD05A"/>
          </a:solidFill>
        </p:spPr>
      </p:sp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61" y="1482952"/>
            <a:ext cx="3595878" cy="2697517"/>
          </a:xfrm>
          <a:prstGeom prst="rect">
            <a:avLst/>
          </a:prstGeom>
        </p:spPr>
      </p:pic>
      <p:sp>
        <p:nvSpPr>
          <p:cNvPr id="26" name="TextBox 9"/>
          <p:cNvSpPr txBox="1"/>
          <p:nvPr/>
        </p:nvSpPr>
        <p:spPr>
          <a:xfrm>
            <a:off x="3568532" y="489116"/>
            <a:ext cx="3609306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zh-TW" altLang="en-US" sz="3600" b="1" spc="214" dirty="0" smtClean="0">
                <a:solidFill>
                  <a:srgbClr val="1C2529"/>
                </a:solidFill>
                <a:latin typeface="Gidole"/>
              </a:rPr>
              <a:t>綜合球</a:t>
            </a:r>
            <a:r>
              <a:rPr lang="zh-TW" altLang="en-US" sz="3600" b="1" spc="214" dirty="0">
                <a:solidFill>
                  <a:srgbClr val="1C2529"/>
                </a:solidFill>
                <a:latin typeface="Gidole"/>
              </a:rPr>
              <a:t>場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380" y="1482952"/>
            <a:ext cx="3595878" cy="2697517"/>
          </a:xfrm>
          <a:prstGeom prst="rect">
            <a:avLst/>
          </a:prstGeom>
        </p:spPr>
      </p:pic>
      <p:sp>
        <p:nvSpPr>
          <p:cNvPr id="27" name="TextBox 9"/>
          <p:cNvSpPr txBox="1"/>
          <p:nvPr/>
        </p:nvSpPr>
        <p:spPr>
          <a:xfrm>
            <a:off x="7286378" y="498558"/>
            <a:ext cx="3595879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zh-TW" altLang="en-US" sz="3600" b="1" spc="214" dirty="0" smtClean="0">
                <a:solidFill>
                  <a:srgbClr val="1C2529"/>
                </a:solidFill>
                <a:latin typeface="Gidole"/>
              </a:rPr>
              <a:t>籃球場</a:t>
            </a:r>
            <a:endParaRPr lang="zh-TW" altLang="en-US" sz="3600" b="1" spc="214" dirty="0">
              <a:solidFill>
                <a:srgbClr val="1C2529"/>
              </a:solidFill>
              <a:latin typeface="Gidole"/>
            </a:endParaRPr>
          </a:p>
        </p:txBody>
      </p:sp>
      <p:sp>
        <p:nvSpPr>
          <p:cNvPr id="28" name="TextBox 9"/>
          <p:cNvSpPr txBox="1"/>
          <p:nvPr/>
        </p:nvSpPr>
        <p:spPr>
          <a:xfrm>
            <a:off x="10997297" y="498558"/>
            <a:ext cx="3586750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zh-TW" altLang="en-US" sz="3600" b="1" spc="214" dirty="0" smtClean="0">
                <a:solidFill>
                  <a:srgbClr val="1C2529"/>
                </a:solidFill>
                <a:latin typeface="Gidole"/>
              </a:rPr>
              <a:t>排球場</a:t>
            </a:r>
            <a:endParaRPr lang="zh-TW" altLang="en-US" sz="3600" b="1" spc="214" dirty="0">
              <a:solidFill>
                <a:srgbClr val="1C2529"/>
              </a:solidFill>
              <a:latin typeface="Gidole"/>
            </a:endParaRPr>
          </a:p>
        </p:txBody>
      </p:sp>
      <p:sp>
        <p:nvSpPr>
          <p:cNvPr id="29" name="TextBox 9"/>
          <p:cNvSpPr txBox="1"/>
          <p:nvPr/>
        </p:nvSpPr>
        <p:spPr>
          <a:xfrm>
            <a:off x="14706600" y="499975"/>
            <a:ext cx="3628880" cy="3680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zh-TW" altLang="en-US" sz="3600" b="1" spc="214" dirty="0" smtClean="0">
                <a:solidFill>
                  <a:srgbClr val="1C2529"/>
                </a:solidFill>
                <a:latin typeface="Gidole"/>
              </a:rPr>
              <a:t>舞台區</a:t>
            </a:r>
            <a:endParaRPr lang="en-US" altLang="zh-TW" sz="3600" b="1" spc="214" dirty="0" smtClean="0">
              <a:solidFill>
                <a:srgbClr val="1C2529"/>
              </a:solidFill>
              <a:latin typeface="Gidole"/>
            </a:endParaRPr>
          </a:p>
          <a:p>
            <a:pPr algn="ctr">
              <a:lnSpc>
                <a:spcPts val="4125"/>
              </a:lnSpc>
            </a:pPr>
            <a:r>
              <a:rPr lang="en-US" altLang="zh-TW" sz="2800" b="1" spc="214" dirty="0" smtClean="0">
                <a:solidFill>
                  <a:srgbClr val="1C2529"/>
                </a:solidFill>
                <a:latin typeface="Gidole"/>
              </a:rPr>
              <a:t>1.</a:t>
            </a:r>
            <a:r>
              <a:rPr lang="zh-TW" altLang="en-US" sz="2800" b="1" spc="214" dirty="0" smtClean="0">
                <a:solidFill>
                  <a:srgbClr val="1C2529"/>
                </a:solidFill>
                <a:latin typeface="Gidole"/>
              </a:rPr>
              <a:t>體能檢測室</a:t>
            </a:r>
            <a:endParaRPr lang="en-US" altLang="zh-TW" sz="2800" b="1" spc="214" dirty="0" smtClean="0">
              <a:solidFill>
                <a:srgbClr val="1C2529"/>
              </a:solidFill>
              <a:latin typeface="Gidole"/>
            </a:endParaRPr>
          </a:p>
          <a:p>
            <a:pPr algn="ctr">
              <a:lnSpc>
                <a:spcPts val="4125"/>
              </a:lnSpc>
            </a:pPr>
            <a:r>
              <a:rPr lang="en-US" altLang="zh-TW" sz="2800" b="1" spc="214" dirty="0" smtClean="0">
                <a:solidFill>
                  <a:srgbClr val="1C2529"/>
                </a:solidFill>
                <a:latin typeface="Gidole"/>
              </a:rPr>
              <a:t>2.Redcord</a:t>
            </a:r>
            <a:r>
              <a:rPr lang="zh-TW" altLang="en-US" sz="2800" b="1" spc="214" dirty="0">
                <a:solidFill>
                  <a:srgbClr val="1C2529"/>
                </a:solidFill>
                <a:latin typeface="Gidole"/>
              </a:rPr>
              <a:t>運動治療室</a:t>
            </a:r>
            <a:endParaRPr lang="en-US" altLang="zh-TW" sz="2800" b="1" spc="214" dirty="0">
              <a:solidFill>
                <a:srgbClr val="1C2529"/>
              </a:solidFill>
              <a:latin typeface="Gidole"/>
            </a:endParaRPr>
          </a:p>
          <a:p>
            <a:pPr algn="ctr">
              <a:lnSpc>
                <a:spcPts val="4125"/>
              </a:lnSpc>
            </a:pPr>
            <a:r>
              <a:rPr lang="en-US" altLang="zh-TW" sz="2800" b="1" spc="214" dirty="0" smtClean="0">
                <a:solidFill>
                  <a:srgbClr val="1C2529"/>
                </a:solidFill>
                <a:latin typeface="Gidole"/>
              </a:rPr>
              <a:t>3.TRX</a:t>
            </a:r>
            <a:r>
              <a:rPr lang="zh-TW" altLang="en-US" sz="2800" b="1" spc="214" dirty="0">
                <a:solidFill>
                  <a:srgbClr val="1C2529"/>
                </a:solidFill>
                <a:latin typeface="Gidole"/>
              </a:rPr>
              <a:t>訓練區</a:t>
            </a:r>
          </a:p>
          <a:p>
            <a:pPr algn="ctr">
              <a:lnSpc>
                <a:spcPts val="4125"/>
              </a:lnSpc>
            </a:pPr>
            <a:r>
              <a:rPr lang="en-US" altLang="zh-TW" sz="2800" b="1" spc="214" dirty="0" smtClean="0">
                <a:solidFill>
                  <a:srgbClr val="1C2529"/>
                </a:solidFill>
                <a:latin typeface="Gidole"/>
              </a:rPr>
              <a:t>4.</a:t>
            </a:r>
            <a:r>
              <a:rPr lang="zh-TW" altLang="en-US" sz="2800" b="1" spc="214" dirty="0" smtClean="0">
                <a:solidFill>
                  <a:srgbClr val="1C2529"/>
                </a:solidFill>
                <a:latin typeface="Gidole"/>
              </a:rPr>
              <a:t>球員休息室</a:t>
            </a:r>
            <a:endParaRPr lang="en-US" altLang="zh-TW" sz="2800" b="1" spc="214" dirty="0" smtClean="0">
              <a:solidFill>
                <a:srgbClr val="1C2529"/>
              </a:solidFill>
              <a:latin typeface="Gidole"/>
            </a:endParaRPr>
          </a:p>
          <a:p>
            <a:pPr algn="ctr">
              <a:lnSpc>
                <a:spcPts val="4125"/>
              </a:lnSpc>
            </a:pPr>
            <a:r>
              <a:rPr lang="en-US" altLang="zh-TW" sz="2800" b="1" spc="214" dirty="0">
                <a:solidFill>
                  <a:srgbClr val="1C2529"/>
                </a:solidFill>
                <a:latin typeface="Gidole"/>
              </a:rPr>
              <a:t>5</a:t>
            </a:r>
            <a:r>
              <a:rPr lang="en-US" altLang="zh-TW" sz="2800" b="1" spc="214" dirty="0" smtClean="0">
                <a:solidFill>
                  <a:srgbClr val="1C2529"/>
                </a:solidFill>
                <a:latin typeface="Gidole"/>
              </a:rPr>
              <a:t>.</a:t>
            </a:r>
            <a:r>
              <a:rPr lang="zh-TW" altLang="en-US" sz="2800" b="1" spc="214" dirty="0" smtClean="0">
                <a:solidFill>
                  <a:srgbClr val="1C2529"/>
                </a:solidFill>
                <a:latin typeface="Gidole"/>
              </a:rPr>
              <a:t>盥洗室</a:t>
            </a:r>
            <a:endParaRPr lang="en-US" altLang="zh-TW" sz="2800" b="1" spc="214" dirty="0" smtClean="0">
              <a:solidFill>
                <a:srgbClr val="1C2529"/>
              </a:solidFill>
              <a:latin typeface="Gidole"/>
            </a:endParaRPr>
          </a:p>
          <a:p>
            <a:pPr algn="ctr">
              <a:lnSpc>
                <a:spcPts val="4125"/>
              </a:lnSpc>
            </a:pPr>
            <a:r>
              <a:rPr lang="en-US" altLang="zh-TW" sz="2800" b="1" spc="214" dirty="0">
                <a:solidFill>
                  <a:srgbClr val="1C2529"/>
                </a:solidFill>
                <a:latin typeface="Gidole"/>
              </a:rPr>
              <a:t>6</a:t>
            </a:r>
            <a:r>
              <a:rPr lang="en-US" altLang="zh-TW" sz="2800" b="1" spc="214" dirty="0" smtClean="0">
                <a:solidFill>
                  <a:srgbClr val="1C2529"/>
                </a:solidFill>
                <a:latin typeface="Gidole"/>
              </a:rPr>
              <a:t>.</a:t>
            </a:r>
            <a:r>
              <a:rPr lang="zh-TW" altLang="en-US" sz="2800" b="1" spc="214" dirty="0" smtClean="0">
                <a:solidFill>
                  <a:srgbClr val="1C2529"/>
                </a:solidFill>
                <a:latin typeface="Gidole"/>
              </a:rPr>
              <a:t>器材室</a:t>
            </a:r>
            <a:endParaRPr lang="en-US" altLang="zh-TW" sz="2800" b="1" spc="214" dirty="0" smtClean="0">
              <a:solidFill>
                <a:srgbClr val="1C2529"/>
              </a:solidFill>
              <a:latin typeface="Gidole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169" y="1482952"/>
            <a:ext cx="3595878" cy="2697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1240921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47718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未來就業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7" y="1616578"/>
            <a:ext cx="16364373" cy="854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1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66800" y="373740"/>
            <a:ext cx="9353973" cy="1240921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38262" y="578701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競賽成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績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168779"/>
            <a:ext cx="7219007" cy="100584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171700"/>
            <a:ext cx="10296525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4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13118" y="578701"/>
            <a:ext cx="9353973" cy="1240921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575304" y="783662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運程海外學習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308" y="0"/>
            <a:ext cx="7219007" cy="100584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" y="2476500"/>
            <a:ext cx="9282112" cy="742569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124200" y="60579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日本鳥取自行車嘉年華</a:t>
            </a:r>
            <a:endParaRPr lang="zh-TW" altLang="en-US" sz="3200" b="1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335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85427" y="168779"/>
            <a:ext cx="16274317" cy="707521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107040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未來就業</a:t>
            </a:r>
            <a:r>
              <a:rPr lang="en-US" altLang="zh-TW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-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優秀校友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04900"/>
            <a:ext cx="15392400" cy="901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47357" y="630673"/>
            <a:ext cx="19582712" cy="9258640"/>
          </a:xfrm>
          <a:prstGeom prst="rect">
            <a:avLst/>
          </a:prstGeom>
          <a:solidFill>
            <a:srgbClr val="1C2529"/>
          </a:solidFill>
        </p:spPr>
      </p:sp>
      <p:sp>
        <p:nvSpPr>
          <p:cNvPr id="4" name="TextBox 4"/>
          <p:cNvSpPr txBox="1"/>
          <p:nvPr/>
        </p:nvSpPr>
        <p:spPr>
          <a:xfrm>
            <a:off x="3246836" y="6002199"/>
            <a:ext cx="11794327" cy="100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endParaRPr lang="en-US" sz="5800" b="1" spc="174" dirty="0">
              <a:solidFill>
                <a:srgbClr val="FDD05A"/>
              </a:solidFill>
              <a:latin typeface="League Spartan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914400" y="4478727"/>
            <a:ext cx="10775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 smtClean="0">
                <a:solidFill>
                  <a:srgbClr val="FFC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感謝</a:t>
            </a:r>
            <a:r>
              <a:rPr lang="zh-TW" altLang="en-US" sz="8000" b="1" dirty="0">
                <a:solidFill>
                  <a:srgbClr val="FFC000"/>
                </a:solidFill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聆聽</a:t>
            </a:r>
            <a:endParaRPr lang="zh-TW" altLang="en-US" sz="8000" b="1" dirty="0">
              <a:solidFill>
                <a:srgbClr val="FFC000"/>
              </a:solidFill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64" y="6515100"/>
            <a:ext cx="2654635" cy="264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7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533400" y="419099"/>
            <a:ext cx="17579398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727501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遊憩與運動學群是什麼？</a:t>
            </a:r>
          </a:p>
        </p:txBody>
      </p:sp>
      <p:sp>
        <p:nvSpPr>
          <p:cNvPr id="9" name="AutoShape 5"/>
          <p:cNvSpPr/>
          <p:nvPr/>
        </p:nvSpPr>
        <p:spPr>
          <a:xfrm>
            <a:off x="533400" y="2400300"/>
            <a:ext cx="9372600" cy="72390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10" name="文字方塊 9"/>
          <p:cNvSpPr txBox="1"/>
          <p:nvPr/>
        </p:nvSpPr>
        <p:spPr>
          <a:xfrm>
            <a:off x="838200" y="3009900"/>
            <a:ext cx="8839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遊憩與運動學群主要由觀光、餐飲與運動三大領域的科系所</a:t>
            </a:r>
            <a:r>
              <a:rPr lang="zh-TW" altLang="en-US" sz="36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組成</a:t>
            </a:r>
            <a:endParaRPr lang="en-US" altLang="zh-TW" sz="36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在</a:t>
            </a: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科系領域上包括觀光、餐旅管理、休閒、運動管理、推廣與運動保健等</a:t>
            </a:r>
            <a:r>
              <a:rPr lang="zh-TW" altLang="en-US" sz="36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。</a:t>
            </a:r>
            <a:endParaRPr lang="en-US" altLang="zh-TW" sz="36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以</a:t>
            </a: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有助於人類身心理活動運作為核心的理論與實務規劃，包含了觀光休閒活動的投入與產出的規劃與管理，運動科學（運動生理、心理、生物力學等）理論與實務管理。</a:t>
            </a:r>
            <a:endParaRPr lang="en-US" altLang="zh-TW" sz="36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1026" name="Picture 2" descr="https://www.unews.com.tw/upload/ckeditor/1100379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400300"/>
            <a:ext cx="7368598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219200" y="419099"/>
            <a:ext cx="16154400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727501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遊憩與運動學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群的特色是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什麼？</a:t>
            </a:r>
          </a:p>
        </p:txBody>
      </p:sp>
      <p:sp>
        <p:nvSpPr>
          <p:cNvPr id="9" name="AutoShape 5"/>
          <p:cNvSpPr/>
          <p:nvPr/>
        </p:nvSpPr>
        <p:spPr>
          <a:xfrm>
            <a:off x="1219200" y="2324100"/>
            <a:ext cx="16154400" cy="76200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524000" y="2705100"/>
            <a:ext cx="1554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這個學群的特色即是相當重視實務運作，偏重於技藝養成，尤其是觀光與餐飲學</a:t>
            </a:r>
            <a:r>
              <a:rPr lang="zh-TW" altLang="en-US" sz="36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類</a:t>
            </a: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。</a:t>
            </a:r>
            <a:endParaRPr lang="en-US" altLang="zh-TW" sz="36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各</a:t>
            </a: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系都規定至少要到業界實習一定時數，如一年不等，藉此養成實務專業</a:t>
            </a:r>
            <a:r>
              <a:rPr lang="zh-TW" altLang="en-US" sz="36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。</a:t>
            </a:r>
            <a:endParaRPr lang="en-US" altLang="zh-TW" sz="36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至於</a:t>
            </a: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運動學群則包括體育科學研究與運動技能的訓練和推廣。</a:t>
            </a:r>
          </a:p>
        </p:txBody>
      </p:sp>
      <p:pic>
        <p:nvPicPr>
          <p:cNvPr id="2050" name="Picture 2" descr="https://www.unews.com.tw/upload/ckeditor/110049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753100"/>
            <a:ext cx="10591800" cy="398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07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99282" y="41909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727501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學系和課程有哪些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？</a:t>
            </a:r>
            <a:endParaRPr lang="zh-TW" altLang="en-US" sz="48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3074" name="Picture 2" descr="https://www.unews.com.tw/upload/ckeditor/110208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10" y="2175301"/>
            <a:ext cx="16267390" cy="761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02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99282" y="41909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727501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學群內學類間關係圖</a:t>
            </a:r>
          </a:p>
        </p:txBody>
      </p:sp>
      <p:pic>
        <p:nvPicPr>
          <p:cNvPr id="4098" name="Picture 2" descr="https://collego.ceec.edu.tw/Tool/DownloadFile?filePath=College/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476500"/>
            <a:ext cx="8854714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5"/>
          <p:cNvSpPr/>
          <p:nvPr/>
        </p:nvSpPr>
        <p:spPr>
          <a:xfrm>
            <a:off x="533400" y="2476500"/>
            <a:ext cx="7848600" cy="7162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99282" y="3238500"/>
            <a:ext cx="68255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遊憩運動學群中，觀光事業、休閒管理、餐旅管理及運動管理較為接近，體育、運動保健、運動管理略為接近，舞蹈則與其他學類的差異較多。</a:t>
            </a:r>
          </a:p>
        </p:txBody>
      </p:sp>
    </p:spTree>
    <p:extLst>
      <p:ext uri="{BB962C8B-B14F-4D97-AF65-F5344CB8AC3E}">
        <p14:creationId xmlns:p14="http://schemas.microsoft.com/office/powerpoint/2010/main" val="215419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99282" y="41909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727501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未來可從事的職業</a:t>
            </a:r>
          </a:p>
        </p:txBody>
      </p:sp>
      <p:sp>
        <p:nvSpPr>
          <p:cNvPr id="6" name="AutoShape 5"/>
          <p:cNvSpPr/>
          <p:nvPr/>
        </p:nvSpPr>
        <p:spPr>
          <a:xfrm>
            <a:off x="533399" y="2476500"/>
            <a:ext cx="17297401" cy="7162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105999" y="2781300"/>
            <a:ext cx="164267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烹飪老師、廚師、西點蛋糕師、餐飲服務</a:t>
            </a:r>
            <a:r>
              <a:rPr lang="zh-TW" altLang="en-US" sz="36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人員</a:t>
            </a:r>
            <a:endParaRPr lang="en-US" altLang="zh-TW" sz="36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飯店服務人員、休閒娛樂事業從業人員、遊樂景點</a:t>
            </a:r>
            <a:r>
              <a:rPr lang="zh-TW" altLang="en-US" sz="36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工作人員</a:t>
            </a:r>
            <a:endParaRPr lang="en-US" altLang="zh-TW" sz="36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導遊、領隊、票務人員、旅行社行銷企</a:t>
            </a:r>
            <a:r>
              <a:rPr lang="zh-TW" altLang="en-US" sz="36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畫</a:t>
            </a:r>
            <a:endParaRPr lang="en-US" altLang="zh-TW" sz="36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舞蹈健身老師、游泳教練、運動</a:t>
            </a:r>
            <a:r>
              <a:rPr lang="zh-TW" altLang="en-US" sz="36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教練</a:t>
            </a:r>
            <a:endParaRPr lang="zh-TW" altLang="en-US" sz="3600" b="1" dirty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  <a:p>
            <a:endParaRPr lang="en-US" altLang="zh-TW" sz="36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358" y="5372100"/>
            <a:ext cx="87725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1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99282" y="41909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727501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生涯發展與職場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趨勢</a:t>
            </a:r>
            <a:r>
              <a:rPr lang="en-US" altLang="zh-TW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-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觀光</a:t>
            </a:r>
          </a:p>
        </p:txBody>
      </p:sp>
      <p:sp>
        <p:nvSpPr>
          <p:cNvPr id="6" name="AutoShape 5"/>
          <p:cNvSpPr/>
          <p:nvPr/>
        </p:nvSpPr>
        <p:spPr>
          <a:xfrm>
            <a:off x="533399" y="2476500"/>
            <a:ext cx="9220201" cy="7162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99282" y="3238500"/>
            <a:ext cx="81971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受到中國觀光客的影響，帶動臺灣的觀光旅遊產業，許多的學校紛紛成立相關科系來搶食商機。根據統計，自民國</a:t>
            </a:r>
            <a:r>
              <a:rPr lang="en-US" altLang="zh-TW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97</a:t>
            </a: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年至今，觀光餐飲系是近年學生成長最多的第一名，但是，畢業生的求職之路並不如想像中順遂。</a:t>
            </a:r>
            <a:endParaRPr lang="en-US" altLang="zh-TW" sz="36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5122" name="Picture 2" descr="https://www.unews.com.tw/upload/ckeditor/1102118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992" y="2476500"/>
            <a:ext cx="7725728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95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099282" y="419099"/>
            <a:ext cx="16274317" cy="1447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2" name="文字方塊 1"/>
          <p:cNvSpPr txBox="1"/>
          <p:nvPr/>
        </p:nvSpPr>
        <p:spPr>
          <a:xfrm>
            <a:off x="1371600" y="727501"/>
            <a:ext cx="1562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生涯發展與職場</a:t>
            </a:r>
            <a:r>
              <a:rPr lang="zh-TW" altLang="en-US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趨勢</a:t>
            </a:r>
            <a:r>
              <a:rPr lang="en-US" altLang="zh-TW" sz="4800" b="1" dirty="0" smtClean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-</a:t>
            </a:r>
            <a:r>
              <a:rPr lang="zh-TW" altLang="en-US" sz="48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餐飲服務</a:t>
            </a:r>
          </a:p>
        </p:txBody>
      </p:sp>
      <p:sp>
        <p:nvSpPr>
          <p:cNvPr id="6" name="AutoShape 5"/>
          <p:cNvSpPr/>
          <p:nvPr/>
        </p:nvSpPr>
        <p:spPr>
          <a:xfrm>
            <a:off x="533399" y="2476500"/>
            <a:ext cx="9220201" cy="7162800"/>
          </a:xfrm>
          <a:prstGeom prst="rect">
            <a:avLst/>
          </a:prstGeom>
          <a:solidFill>
            <a:srgbClr val="FDD05A"/>
          </a:solidFill>
        </p:spPr>
      </p:sp>
      <p:sp>
        <p:nvSpPr>
          <p:cNvPr id="3" name="文字方塊 2"/>
          <p:cNvSpPr txBox="1"/>
          <p:nvPr/>
        </p:nvSpPr>
        <p:spPr>
          <a:xfrm>
            <a:off x="1099282" y="3238500"/>
            <a:ext cx="81971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b="1" dirty="0">
                <a:latin typeface="文鼎粗鋼筆行楷" panose="02010609010101010101" pitchFamily="49" charset="-120"/>
                <a:ea typeface="文鼎粗鋼筆行楷" panose="02010609010101010101" pitchFamily="49" charset="-120"/>
                <a:cs typeface="文鼎粗鋼筆行楷" panose="02010609010101010101" pitchFamily="49" charset="-120"/>
              </a:rPr>
              <a:t>以臺灣觀光業而言，最大賣點即是美食，但就目前餐飲服務業的狀況來說，餐飲服務業因流動率高、起薪偏低，加上市場飽和，故餐飲相關學系的畢業生就業方向不一。</a:t>
            </a:r>
            <a:endParaRPr lang="en-US" altLang="zh-TW" sz="3600" b="1" dirty="0" smtClean="0">
              <a:latin typeface="文鼎粗鋼筆行楷" panose="02010609010101010101" pitchFamily="49" charset="-120"/>
              <a:ea typeface="文鼎粗鋼筆行楷" panose="02010609010101010101" pitchFamily="49" charset="-120"/>
              <a:cs typeface="文鼎粗鋼筆行楷" panose="02010609010101010101" pitchFamily="49" charset="-120"/>
            </a:endParaRPr>
          </a:p>
        </p:txBody>
      </p:sp>
      <p:pic>
        <p:nvPicPr>
          <p:cNvPr id="7170" name="Picture 2" descr="https://www.unews.com.tw/upload/ckeditor/110303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282" y="2476500"/>
            <a:ext cx="7880921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68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994</Words>
  <Application>Microsoft Office PowerPoint</Application>
  <PresentationFormat>自訂</PresentationFormat>
  <Paragraphs>72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4" baseType="lpstr">
      <vt:lpstr>文鼎中行書</vt:lpstr>
      <vt:lpstr>文鼎粗鋼筆行楷</vt:lpstr>
      <vt:lpstr>Gidole</vt:lpstr>
      <vt:lpstr>Calibri</vt:lpstr>
      <vt:lpstr>新細明體</vt:lpstr>
      <vt:lpstr>Wingdings</vt:lpstr>
      <vt:lpstr>Arial</vt:lpstr>
      <vt:lpstr>League Spartan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許伯陽</dc:creator>
  <cp:lastModifiedBy>許伯陽</cp:lastModifiedBy>
  <cp:revision>82</cp:revision>
  <dcterms:created xsi:type="dcterms:W3CDTF">2006-08-16T00:00:00Z</dcterms:created>
  <dcterms:modified xsi:type="dcterms:W3CDTF">2020-11-03T14:04:33Z</dcterms:modified>
  <dc:identifier>DAEDFP1wIxI</dc:identifier>
</cp:coreProperties>
</file>